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Rg st="1" end="11"/>
    <p:penClr>
      <a:prstClr val="red"/>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87193" autoAdjust="0"/>
  </p:normalViewPr>
  <p:slideViewPr>
    <p:cSldViewPr snapToGrid="0">
      <p:cViewPr>
        <p:scale>
          <a:sx n="65" d="100"/>
          <a:sy n="65" d="100"/>
        </p:scale>
        <p:origin x="747" y="6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704A53-9400-4A81-97C9-D276B6995991}" type="datetimeFigureOut">
              <a:rPr lang="en-GB" smtClean="0"/>
              <a:t>28/06/2020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5DFE3-08C0-4A55-9C6A-7CE276B38D65}" type="slidenum">
              <a:rPr lang="en-GB" smtClean="0"/>
              <a:t>‹#›</a:t>
            </a:fld>
            <a:endParaRPr lang="en-GB"/>
          </a:p>
        </p:txBody>
      </p:sp>
    </p:spTree>
    <p:extLst>
      <p:ext uri="{BB962C8B-B14F-4D97-AF65-F5344CB8AC3E}">
        <p14:creationId xmlns:p14="http://schemas.microsoft.com/office/powerpoint/2010/main" val="294837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205DFE3-08C0-4A55-9C6A-7CE276B38D65}" type="slidenum">
              <a:rPr lang="en-GB" smtClean="0"/>
              <a:t>3</a:t>
            </a:fld>
            <a:endParaRPr lang="en-GB"/>
          </a:p>
        </p:txBody>
      </p:sp>
    </p:spTree>
    <p:extLst>
      <p:ext uri="{BB962C8B-B14F-4D97-AF65-F5344CB8AC3E}">
        <p14:creationId xmlns:p14="http://schemas.microsoft.com/office/powerpoint/2010/main" val="1631819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0C28-89AD-436B-9769-5DED39D6AE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9A6EA7-CCDE-4A3E-8500-7D86F0BF4E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3834BB-7C17-47BE-B0E3-D2FF881A7171}"/>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5" name="Footer Placeholder 4">
            <a:extLst>
              <a:ext uri="{FF2B5EF4-FFF2-40B4-BE49-F238E27FC236}">
                <a16:creationId xmlns:a16="http://schemas.microsoft.com/office/drawing/2014/main" id="{B88075B1-21A7-4E2B-A14D-23CF5AEC5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CB6386-8721-4285-9965-58C9EED6C84C}"/>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527268035"/>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DE7C-6777-482D-B8D3-17F730CF83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45620B-BC9E-477E-8C43-2301E00D9A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DD48D5-EF4B-4741-ADA7-8C1FD548DD45}"/>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5" name="Footer Placeholder 4">
            <a:extLst>
              <a:ext uri="{FF2B5EF4-FFF2-40B4-BE49-F238E27FC236}">
                <a16:creationId xmlns:a16="http://schemas.microsoft.com/office/drawing/2014/main" id="{820C1607-F88D-4ABD-959B-177BA38802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BC670-99D4-40BD-BBDE-B633BDD0ED7B}"/>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3865339461"/>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A57DC5-7057-4DC4-BB86-DAA50F25F5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1F7624-1250-478D-B582-3563177FAE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471E35-DA0A-4537-8A7A-25E2E304D76D}"/>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5" name="Footer Placeholder 4">
            <a:extLst>
              <a:ext uri="{FF2B5EF4-FFF2-40B4-BE49-F238E27FC236}">
                <a16:creationId xmlns:a16="http://schemas.microsoft.com/office/drawing/2014/main" id="{0307CB6B-83F1-4C36-A8A7-0AAF0EB555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3700BF-79FC-4DD0-A62A-D6AE3145821D}"/>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2169320364"/>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3A87F-0227-4DDE-B053-96446FF300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75E0F1-BCA4-45CD-AA48-ACAC1DF895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16403-01A5-40D1-BC38-778AA286AA58}"/>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5" name="Footer Placeholder 4">
            <a:extLst>
              <a:ext uri="{FF2B5EF4-FFF2-40B4-BE49-F238E27FC236}">
                <a16:creationId xmlns:a16="http://schemas.microsoft.com/office/drawing/2014/main" id="{FF4478C5-07C6-4299-B521-621674D29C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4F5F6-FC4C-433C-8ABC-AA1429E41DB9}"/>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2353104568"/>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F5DFF-B495-447A-B178-A4136EDDF4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9CDA8AD-252C-4B43-89E9-883618599B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F1E9F-9022-4907-AF51-8DDB2A61CA45}"/>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5" name="Footer Placeholder 4">
            <a:extLst>
              <a:ext uri="{FF2B5EF4-FFF2-40B4-BE49-F238E27FC236}">
                <a16:creationId xmlns:a16="http://schemas.microsoft.com/office/drawing/2014/main" id="{1C535217-5488-44E5-9560-B5745C478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955EDF-0F2B-4F13-8DFA-F96EB7439CA1}"/>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2771572603"/>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C4F4-41FC-4ECE-9782-56CDFA8BD6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135855-545A-401F-9459-93CC0BB16C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6D8D23-465E-4AA8-9325-B26490B431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4BF266-A05A-4D90-BBA7-1CBC90692018}"/>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6" name="Footer Placeholder 5">
            <a:extLst>
              <a:ext uri="{FF2B5EF4-FFF2-40B4-BE49-F238E27FC236}">
                <a16:creationId xmlns:a16="http://schemas.microsoft.com/office/drawing/2014/main" id="{639098B3-B49D-467B-9233-0BAD45A3F3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3372F1-5C5E-4688-8A8E-CA9D1DA938B4}"/>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844883679"/>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978B-1BFF-43E7-A872-C0C76EC155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4656CB-293A-4F3C-9A04-F25D5B72A4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A60254-5C87-4496-B75A-4B7EAC2368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5C907A-7CCE-4245-A8A7-07ACBD0A6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ED6F1B-CBBB-49BB-9706-C6BBC362AE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1A305D-135A-48E0-A82D-672D6559028F}"/>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8" name="Footer Placeholder 7">
            <a:extLst>
              <a:ext uri="{FF2B5EF4-FFF2-40B4-BE49-F238E27FC236}">
                <a16:creationId xmlns:a16="http://schemas.microsoft.com/office/drawing/2014/main" id="{7D376017-0CDC-42FA-8635-ACE6F7A581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1FD275-16E0-46D8-B20B-656EE3CF3543}"/>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2440046405"/>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C3F1-9D88-49D9-8DB0-302C4CB7F02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36AC17-D677-4783-82F6-1F3045791C04}"/>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4" name="Footer Placeholder 3">
            <a:extLst>
              <a:ext uri="{FF2B5EF4-FFF2-40B4-BE49-F238E27FC236}">
                <a16:creationId xmlns:a16="http://schemas.microsoft.com/office/drawing/2014/main" id="{1384537D-68C9-48C0-A55B-C7EAD78C0E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D6B170-E724-488B-B92E-147E4239EB7E}"/>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1112646895"/>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ABC361-1CE7-4377-BEFB-87B6ACE64E4D}"/>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3" name="Footer Placeholder 2">
            <a:extLst>
              <a:ext uri="{FF2B5EF4-FFF2-40B4-BE49-F238E27FC236}">
                <a16:creationId xmlns:a16="http://schemas.microsoft.com/office/drawing/2014/main" id="{AEA35A25-2591-49FD-979C-AD96B573C5D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514E6F-095D-4AF6-B1E3-52A9F8E61A40}"/>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513031782"/>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55E90-84C9-42E4-B222-AB598F4B05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102EB6-A4F3-4ED9-8D51-D2CEDE0102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880FE3-3CC4-4193-A7B8-F6D71AAD6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7FAA5-F15D-4006-B1A8-4D62288CE513}"/>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6" name="Footer Placeholder 5">
            <a:extLst>
              <a:ext uri="{FF2B5EF4-FFF2-40B4-BE49-F238E27FC236}">
                <a16:creationId xmlns:a16="http://schemas.microsoft.com/office/drawing/2014/main" id="{DBD0F414-2F8A-4613-A318-3CD93CF7DF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CAA6-91C2-43FE-A45F-FD42353E18CC}"/>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3320016363"/>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DCABE-B568-4EF1-865F-E9548543C1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C07A9E-4264-42CD-96C9-D64717F31A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4029B9-7EBC-4A6C-B358-4B829675D1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C56014-26BF-44D3-9FB2-740BB64728BC}"/>
              </a:ext>
            </a:extLst>
          </p:cNvPr>
          <p:cNvSpPr>
            <a:spLocks noGrp="1"/>
          </p:cNvSpPr>
          <p:nvPr>
            <p:ph type="dt" sz="half" idx="10"/>
          </p:nvPr>
        </p:nvSpPr>
        <p:spPr/>
        <p:txBody>
          <a:bodyPr/>
          <a:lstStyle/>
          <a:p>
            <a:fld id="{3597055B-5229-47F4-A673-3B49E151045C}" type="datetimeFigureOut">
              <a:rPr lang="en-GB" smtClean="0"/>
              <a:t>28/06/2020</a:t>
            </a:fld>
            <a:endParaRPr lang="en-GB"/>
          </a:p>
        </p:txBody>
      </p:sp>
      <p:sp>
        <p:nvSpPr>
          <p:cNvPr id="6" name="Footer Placeholder 5">
            <a:extLst>
              <a:ext uri="{FF2B5EF4-FFF2-40B4-BE49-F238E27FC236}">
                <a16:creationId xmlns:a16="http://schemas.microsoft.com/office/drawing/2014/main" id="{2F831367-EBFF-4DD3-BFD2-1FEF102F0F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61FD9C-86AE-4646-A7E1-6491F8B7E7F8}"/>
              </a:ext>
            </a:extLst>
          </p:cNvPr>
          <p:cNvSpPr>
            <a:spLocks noGrp="1"/>
          </p:cNvSpPr>
          <p:nvPr>
            <p:ph type="sldNum" sz="quarter" idx="12"/>
          </p:nvPr>
        </p:nvSpPr>
        <p:spPr/>
        <p:txBody>
          <a:bodyPr/>
          <a:lstStyle/>
          <a:p>
            <a:fld id="{FFEBCB30-6B6C-4124-8E72-DCEB7EB6085B}" type="slidenum">
              <a:rPr lang="en-GB" smtClean="0"/>
              <a:t>‹#›</a:t>
            </a:fld>
            <a:endParaRPr lang="en-GB"/>
          </a:p>
        </p:txBody>
      </p:sp>
    </p:spTree>
    <p:extLst>
      <p:ext uri="{BB962C8B-B14F-4D97-AF65-F5344CB8AC3E}">
        <p14:creationId xmlns:p14="http://schemas.microsoft.com/office/powerpoint/2010/main" val="2841508907"/>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1" name="bomb.wav"/>
          </p:stSnd>
        </p:sndAc>
      </p:transition>
    </mc:Choice>
    <mc:Fallback>
      <p:transition spd="slow">
        <p:fade/>
        <p:sndAc>
          <p:stSnd>
            <p:snd r:embed="rId1" name="bomb.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B245B-AB7D-4328-BF45-E8E3FB731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E5B918-51D0-439A-922C-484928F4C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2ED7A1-BC0B-4D22-BCCE-858A380F8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7055B-5229-47F4-A673-3B49E151045C}" type="datetimeFigureOut">
              <a:rPr lang="en-GB" smtClean="0"/>
              <a:t>28/06/2020</a:t>
            </a:fld>
            <a:endParaRPr lang="en-GB"/>
          </a:p>
        </p:txBody>
      </p:sp>
      <p:sp>
        <p:nvSpPr>
          <p:cNvPr id="5" name="Footer Placeholder 4">
            <a:extLst>
              <a:ext uri="{FF2B5EF4-FFF2-40B4-BE49-F238E27FC236}">
                <a16:creationId xmlns:a16="http://schemas.microsoft.com/office/drawing/2014/main" id="{67C5E50A-4AEE-4B1E-B8FC-C4A52F76F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4A1E803-EF91-4BBC-8190-24EA8B6DAC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BCB30-6B6C-4124-8E72-DCEB7EB6085B}" type="slidenum">
              <a:rPr lang="en-GB" smtClean="0"/>
              <a:t>‹#›</a:t>
            </a:fld>
            <a:endParaRPr lang="en-GB"/>
          </a:p>
        </p:txBody>
      </p:sp>
    </p:spTree>
    <p:extLst>
      <p:ext uri="{BB962C8B-B14F-4D97-AF65-F5344CB8AC3E}">
        <p14:creationId xmlns:p14="http://schemas.microsoft.com/office/powerpoint/2010/main" val="1052894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4000">
        <p14:vortex dir="r"/>
        <p:sndAc>
          <p:stSnd>
            <p:snd r:embed="rId13" name="bomb.wav"/>
          </p:stSnd>
        </p:sndAc>
      </p:transition>
    </mc:Choice>
    <mc:Fallback>
      <p:transition spd="slow">
        <p:fade/>
        <p:sndAc>
          <p:stSnd>
            <p:snd r:embed="rId13" name="bomb.wav"/>
          </p:stSnd>
        </p:sndAc>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C4E4-333C-4A31-8E1C-B9FE8937C2C1}"/>
              </a:ext>
            </a:extLst>
          </p:cNvPr>
          <p:cNvSpPr>
            <a:spLocks noGrp="1"/>
          </p:cNvSpPr>
          <p:nvPr>
            <p:ph type="ctrTitle"/>
          </p:nvPr>
        </p:nvSpPr>
        <p:spPr/>
        <p:txBody>
          <a:bodyPr/>
          <a:lstStyle/>
          <a:p>
            <a:r>
              <a:rPr lang="en-GB" dirty="0"/>
              <a:t>Social Institutions </a:t>
            </a:r>
          </a:p>
        </p:txBody>
      </p:sp>
      <p:sp>
        <p:nvSpPr>
          <p:cNvPr id="3" name="Subtitle 2">
            <a:extLst>
              <a:ext uri="{FF2B5EF4-FFF2-40B4-BE49-F238E27FC236}">
                <a16:creationId xmlns:a16="http://schemas.microsoft.com/office/drawing/2014/main" id="{8DE2B846-CB04-444F-ACEE-407DBD260BA9}"/>
              </a:ext>
            </a:extLst>
          </p:cNvPr>
          <p:cNvSpPr>
            <a:spLocks noGrp="1"/>
          </p:cNvSpPr>
          <p:nvPr>
            <p:ph type="subTitle" idx="1"/>
          </p:nvPr>
        </p:nvSpPr>
        <p:spPr/>
        <p:txBody>
          <a:bodyPr/>
          <a:lstStyle/>
          <a:p>
            <a:r>
              <a:rPr lang="en-GB" dirty="0"/>
              <a:t>Marriage and family</a:t>
            </a:r>
          </a:p>
        </p:txBody>
      </p:sp>
    </p:spTree>
    <p:extLst>
      <p:ext uri="{BB962C8B-B14F-4D97-AF65-F5344CB8AC3E}">
        <p14:creationId xmlns:p14="http://schemas.microsoft.com/office/powerpoint/2010/main" val="524907839"/>
      </p:ext>
    </p:extLst>
  </p:cSld>
  <p:clrMapOvr>
    <a:masterClrMapping/>
  </p:clrMapOvr>
  <mc:AlternateContent xmlns:mc="http://schemas.openxmlformats.org/markup-compatibility/2006">
    <mc:Choice xmlns:p14="http://schemas.microsoft.com/office/powerpoint/2010/main" Requires="p14">
      <p:transition p14:dur="250" advClick="0" advTm="25000">
        <p14:vortex dir="r"/>
        <p:sndAc>
          <p:stSnd>
            <p:snd r:embed="rId2" name="bomb.wav"/>
          </p:stSnd>
        </p:sndAc>
      </p:transition>
    </mc:Choice>
    <mc:Fallback>
      <p:transition advClick="0" advTm="25000">
        <p:fade/>
        <p:sndAc>
          <p:stSnd>
            <p:snd r:embed="rId2"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EDD95F4-0BB4-4A77-AB50-A00B4B9B85FA}"/>
              </a:ext>
            </a:extLst>
          </p:cNvPr>
          <p:cNvSpPr/>
          <p:nvPr/>
        </p:nvSpPr>
        <p:spPr>
          <a:xfrm>
            <a:off x="376084" y="263292"/>
            <a:ext cx="11444748" cy="3046988"/>
          </a:xfrm>
          <a:prstGeom prst="rect">
            <a:avLst/>
          </a:prstGeom>
        </p:spPr>
        <p:txBody>
          <a:bodyPr wrap="square">
            <a:spAutoFit/>
          </a:bodyPr>
          <a:lstStyle/>
          <a:p>
            <a:pPr algn="just"/>
            <a:r>
              <a:rPr lang="en-GB" sz="2400" b="1" i="0" dirty="0">
                <a:solidFill>
                  <a:srgbClr val="000000"/>
                </a:solidFill>
                <a:effectLst/>
                <a:latin typeface="Verdana" panose="020B0604030504040204" pitchFamily="34" charset="0"/>
              </a:rPr>
              <a:t>Isogamy:</a:t>
            </a:r>
            <a:r>
              <a:rPr lang="en-GB" sz="2400" b="0" i="0" dirty="0">
                <a:solidFill>
                  <a:srgbClr val="000000"/>
                </a:solidFill>
                <a:effectLst/>
                <a:latin typeface="Verdana" panose="020B0604030504040204" pitchFamily="34" charset="0"/>
              </a:rPr>
              <a:t> It is the marriage between two equals (status)</a:t>
            </a:r>
            <a:r>
              <a:rPr lang="en-GB" sz="2400" b="1" i="0" dirty="0">
                <a:solidFill>
                  <a:srgbClr val="000000"/>
                </a:solidFill>
                <a:effectLst/>
                <a:latin typeface="Verdana" panose="020B0604030504040204" pitchFamily="34" charset="0"/>
              </a:rPr>
              <a:t>Anisogamy:</a:t>
            </a:r>
            <a:r>
              <a:rPr lang="en-GB" sz="2400" b="0" i="0" dirty="0">
                <a:solidFill>
                  <a:srgbClr val="000000"/>
                </a:solidFill>
                <a:effectLst/>
                <a:latin typeface="Verdana" panose="020B0604030504040204" pitchFamily="34" charset="0"/>
              </a:rPr>
              <a:t> It is an asymmetric marriage alliance between two individuals belonging to different social statuses. It is of two forms - Hypergamy and Hypogamy.</a:t>
            </a:r>
          </a:p>
          <a:p>
            <a:pPr algn="just"/>
            <a:r>
              <a:rPr lang="en-GB" sz="2400" b="1" i="0" dirty="0">
                <a:solidFill>
                  <a:srgbClr val="000000"/>
                </a:solidFill>
                <a:effectLst/>
                <a:latin typeface="Verdana" panose="020B0604030504040204" pitchFamily="34" charset="0"/>
              </a:rPr>
              <a:t>Hypergamy:</a:t>
            </a:r>
            <a:r>
              <a:rPr lang="en-GB" sz="2400" b="0" i="0" dirty="0">
                <a:solidFill>
                  <a:srgbClr val="000000"/>
                </a:solidFill>
                <a:effectLst/>
                <a:latin typeface="Verdana" panose="020B0604030504040204" pitchFamily="34" charset="0"/>
              </a:rPr>
              <a:t> It is the marriage of a woman with a man of higher Varna or superior caste or family.</a:t>
            </a:r>
          </a:p>
          <a:p>
            <a:pPr algn="just"/>
            <a:r>
              <a:rPr lang="en-GB" sz="2400" b="1" i="0" dirty="0">
                <a:solidFill>
                  <a:srgbClr val="000000"/>
                </a:solidFill>
                <a:effectLst/>
                <a:latin typeface="Verdana" panose="020B0604030504040204" pitchFamily="34" charset="0"/>
              </a:rPr>
              <a:t>Hypogamy:</a:t>
            </a:r>
            <a:r>
              <a:rPr lang="en-GB" sz="2400" b="0" i="0" dirty="0">
                <a:solidFill>
                  <a:srgbClr val="000000"/>
                </a:solidFill>
                <a:effectLst/>
                <a:latin typeface="Verdana" panose="020B0604030504040204" pitchFamily="34" charset="0"/>
              </a:rPr>
              <a:t> It is the marriage of high caste man with a low caste woman.</a:t>
            </a:r>
          </a:p>
        </p:txBody>
      </p:sp>
      <p:sp>
        <p:nvSpPr>
          <p:cNvPr id="7" name="Rectangle 6">
            <a:extLst>
              <a:ext uri="{FF2B5EF4-FFF2-40B4-BE49-F238E27FC236}">
                <a16:creationId xmlns:a16="http://schemas.microsoft.com/office/drawing/2014/main" id="{D82C35E6-819D-4B53-A5C7-8895EDA3D39E}"/>
              </a:ext>
            </a:extLst>
          </p:cNvPr>
          <p:cNvSpPr/>
          <p:nvPr/>
        </p:nvSpPr>
        <p:spPr>
          <a:xfrm>
            <a:off x="471947" y="3429000"/>
            <a:ext cx="11444748" cy="2677656"/>
          </a:xfrm>
          <a:prstGeom prst="rect">
            <a:avLst/>
          </a:prstGeom>
        </p:spPr>
        <p:txBody>
          <a:bodyPr wrap="square">
            <a:spAutoFit/>
          </a:bodyPr>
          <a:lstStyle/>
          <a:p>
            <a:pPr algn="just"/>
            <a:r>
              <a:rPr lang="en-GB" sz="2400" b="1" i="0" dirty="0">
                <a:solidFill>
                  <a:srgbClr val="000000"/>
                </a:solidFill>
                <a:effectLst/>
                <a:latin typeface="Verdana" panose="020B0604030504040204" pitchFamily="34" charset="0"/>
              </a:rPr>
              <a:t>Orthogamy:</a:t>
            </a:r>
            <a:r>
              <a:rPr lang="en-GB" sz="2400" b="0" i="0" dirty="0">
                <a:solidFill>
                  <a:srgbClr val="000000"/>
                </a:solidFill>
                <a:effectLst/>
                <a:latin typeface="Verdana" panose="020B0604030504040204" pitchFamily="34" charset="0"/>
              </a:rPr>
              <a:t> It is the marriage between selected </a:t>
            </a:r>
            <a:r>
              <a:rPr lang="en-GB" sz="2400" b="0" i="0" dirty="0" err="1">
                <a:solidFill>
                  <a:srgbClr val="000000"/>
                </a:solidFill>
                <a:effectLst/>
                <a:latin typeface="Verdana" panose="020B0604030504040204" pitchFamily="34" charset="0"/>
              </a:rPr>
              <a:t>groups.</a:t>
            </a:r>
            <a:r>
              <a:rPr lang="en-GB" sz="2400" b="1" i="0" dirty="0" err="1">
                <a:solidFill>
                  <a:srgbClr val="000000"/>
                </a:solidFill>
                <a:effectLst/>
                <a:latin typeface="Verdana" panose="020B0604030504040204" pitchFamily="34" charset="0"/>
              </a:rPr>
              <a:t>Cerogamy</a:t>
            </a:r>
            <a:r>
              <a:rPr lang="en-GB" sz="2400" b="1" i="0" dirty="0">
                <a:solidFill>
                  <a:srgbClr val="000000"/>
                </a:solidFill>
                <a:effectLst/>
                <a:latin typeface="Verdana" panose="020B0604030504040204" pitchFamily="34" charset="0"/>
              </a:rPr>
              <a:t>:</a:t>
            </a:r>
            <a:r>
              <a:rPr lang="en-GB" sz="2400" b="0" i="0" dirty="0">
                <a:solidFill>
                  <a:srgbClr val="000000"/>
                </a:solidFill>
                <a:effectLst/>
                <a:latin typeface="Verdana" panose="020B0604030504040204" pitchFamily="34" charset="0"/>
              </a:rPr>
              <a:t> It is two or more men get married to two or more women.</a:t>
            </a:r>
          </a:p>
          <a:p>
            <a:pPr algn="just"/>
            <a:r>
              <a:rPr lang="en-GB" sz="2400" b="1" i="0" dirty="0" err="1">
                <a:solidFill>
                  <a:srgbClr val="000000"/>
                </a:solidFill>
                <a:effectLst/>
                <a:latin typeface="Verdana" panose="020B0604030504040204" pitchFamily="34" charset="0"/>
              </a:rPr>
              <a:t>Anuloma</a:t>
            </a:r>
            <a:r>
              <a:rPr lang="en-GB" sz="2400" b="1" i="0" dirty="0">
                <a:solidFill>
                  <a:srgbClr val="000000"/>
                </a:solidFill>
                <a:effectLst/>
                <a:latin typeface="Verdana" panose="020B0604030504040204" pitchFamily="34" charset="0"/>
              </a:rPr>
              <a:t> marriage:</a:t>
            </a:r>
            <a:r>
              <a:rPr lang="en-GB" sz="2400" b="0" i="0" dirty="0">
                <a:solidFill>
                  <a:srgbClr val="000000"/>
                </a:solidFill>
                <a:effectLst/>
                <a:latin typeface="Verdana" panose="020B0604030504040204" pitchFamily="34" charset="0"/>
              </a:rPr>
              <a:t> It is a marriage under which a man can marry from his own caste or from those below, but a woman can marry only in her caste or above.</a:t>
            </a:r>
          </a:p>
          <a:p>
            <a:pPr algn="just"/>
            <a:r>
              <a:rPr lang="en-GB" sz="2400" b="1" i="0" dirty="0" err="1">
                <a:solidFill>
                  <a:srgbClr val="000000"/>
                </a:solidFill>
                <a:effectLst/>
                <a:latin typeface="Verdana" panose="020B0604030504040204" pitchFamily="34" charset="0"/>
              </a:rPr>
              <a:t>Pratiloma</a:t>
            </a:r>
            <a:r>
              <a:rPr lang="en-GB" sz="2400" b="1" i="0" dirty="0">
                <a:solidFill>
                  <a:srgbClr val="000000"/>
                </a:solidFill>
                <a:effectLst/>
                <a:latin typeface="Verdana" panose="020B0604030504040204" pitchFamily="34" charset="0"/>
              </a:rPr>
              <a:t> marriage:</a:t>
            </a:r>
            <a:r>
              <a:rPr lang="en-GB" sz="2400" b="0" i="0" dirty="0">
                <a:solidFill>
                  <a:srgbClr val="000000"/>
                </a:solidFill>
                <a:effectLst/>
                <a:latin typeface="Verdana" panose="020B0604030504040204" pitchFamily="34" charset="0"/>
              </a:rPr>
              <a:t> It is a marriage of a woman to a man from a lower caste which is not permitted.</a:t>
            </a:r>
          </a:p>
        </p:txBody>
      </p:sp>
    </p:spTree>
    <p:extLst>
      <p:ext uri="{BB962C8B-B14F-4D97-AF65-F5344CB8AC3E}">
        <p14:creationId xmlns:p14="http://schemas.microsoft.com/office/powerpoint/2010/main" val="1207676889"/>
      </p:ext>
    </p:extLst>
  </p:cSld>
  <p:clrMapOvr>
    <a:masterClrMapping/>
  </p:clrMapOvr>
  <mc:AlternateContent xmlns:mc="http://schemas.openxmlformats.org/markup-compatibility/2006">
    <mc:Choice xmlns:p14="http://schemas.microsoft.com/office/powerpoint/2010/main" Requires="p14">
      <p:transition spd="slow" p14:dur="1200">
        <p:dissolve/>
        <p:sndAc>
          <p:stSnd>
            <p:snd r:embed="rId2" name="breeze.wav"/>
          </p:stSnd>
        </p:sndAc>
      </p:transition>
    </mc:Choice>
    <mc:Fallback>
      <p:transition spd="slow">
        <p:dissolve/>
        <p:sndAc>
          <p:stSnd>
            <p:snd r:embed="rId2" name="breeze.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26BF28-6AF8-490C-8B16-78783DFE4C72}"/>
              </a:ext>
            </a:extLst>
          </p:cNvPr>
          <p:cNvSpPr txBox="1"/>
          <p:nvPr/>
        </p:nvSpPr>
        <p:spPr>
          <a:xfrm>
            <a:off x="1084007" y="1010265"/>
            <a:ext cx="9195618" cy="3785652"/>
          </a:xfrm>
          <a:prstGeom prst="rect">
            <a:avLst/>
          </a:prstGeom>
          <a:noFill/>
        </p:spPr>
        <p:txBody>
          <a:bodyPr wrap="square" rtlCol="0">
            <a:spAutoFit/>
          </a:bodyPr>
          <a:lstStyle/>
          <a:p>
            <a:r>
              <a:rPr lang="en-US" sz="6000" i="1" dirty="0">
                <a:latin typeface="Arial Black" panose="020B0A04020102020204" pitchFamily="34" charset="0"/>
              </a:rPr>
              <a:t>THANK YOU</a:t>
            </a:r>
            <a:r>
              <a:rPr lang="en-GB" sz="6000" i="1" dirty="0">
                <a:latin typeface="Arial Black" panose="020B0A04020102020204" pitchFamily="34" charset="0"/>
              </a:rPr>
              <a:t>.              </a:t>
            </a:r>
          </a:p>
          <a:p>
            <a:r>
              <a:rPr lang="en-GB" sz="6000" i="1" kern="1200" dirty="0">
                <a:solidFill>
                  <a:schemeClr val="tx1"/>
                </a:solidFill>
                <a:latin typeface="Arial Black" panose="020B0A04020102020204" pitchFamily="34" charset="0"/>
              </a:rPr>
              <a:t>STAY SAFE </a:t>
            </a:r>
            <a:endParaRPr lang="en-GB" sz="6000" i="1" dirty="0">
              <a:latin typeface="Arial Black" panose="020B0A04020102020204" pitchFamily="34" charset="0"/>
            </a:endParaRPr>
          </a:p>
          <a:p>
            <a:endParaRPr lang="en-GB" sz="6000" i="1" kern="1200" dirty="0">
              <a:solidFill>
                <a:schemeClr val="tx1"/>
              </a:solidFill>
              <a:latin typeface="Arial Black" panose="020B0A04020102020204" pitchFamily="34" charset="0"/>
            </a:endParaRPr>
          </a:p>
          <a:p>
            <a:endParaRPr lang="en-US" sz="6000" i="1" kern="1200" dirty="0">
              <a:solidFill>
                <a:schemeClr val="tx1"/>
              </a:solidFill>
              <a:latin typeface="Arial Black" panose="020B0A04020102020204" pitchFamily="34" charset="0"/>
            </a:endParaRPr>
          </a:p>
        </p:txBody>
      </p:sp>
      <p:sp>
        <p:nvSpPr>
          <p:cNvPr id="5" name="TextBox 4">
            <a:extLst>
              <a:ext uri="{FF2B5EF4-FFF2-40B4-BE49-F238E27FC236}">
                <a16:creationId xmlns:a16="http://schemas.microsoft.com/office/drawing/2014/main" id="{8AF8F0A9-494F-4535-884C-130A7AA97DFE}"/>
              </a:ext>
            </a:extLst>
          </p:cNvPr>
          <p:cNvSpPr txBox="1"/>
          <p:nvPr/>
        </p:nvSpPr>
        <p:spPr>
          <a:xfrm>
            <a:off x="9242323" y="5220928"/>
            <a:ext cx="4252451" cy="707886"/>
          </a:xfrm>
          <a:prstGeom prst="rect">
            <a:avLst/>
          </a:prstGeom>
          <a:noFill/>
        </p:spPr>
        <p:txBody>
          <a:bodyPr wrap="square" rtlCol="0">
            <a:spAutoFit/>
          </a:bodyPr>
          <a:lstStyle/>
          <a:p>
            <a:r>
              <a:rPr lang="en-GB" sz="2000" i="1" u="sng" dirty="0"/>
              <a:t>Presented by</a:t>
            </a:r>
          </a:p>
          <a:p>
            <a:r>
              <a:rPr lang="en-GB" sz="2000" i="1" u="sng" kern="1200" dirty="0">
                <a:solidFill>
                  <a:schemeClr val="tx1"/>
                </a:solidFill>
                <a:latin typeface="+mn-lt"/>
                <a:ea typeface="+mn-ea"/>
                <a:cs typeface="+mn-cs"/>
              </a:rPr>
              <a:t>PAYEL SARK</a:t>
            </a:r>
            <a:r>
              <a:rPr lang="en-GB" sz="2000" i="1" u="sng" dirty="0"/>
              <a:t>AR.</a:t>
            </a:r>
            <a:endParaRPr lang="en-US" sz="2000" i="1" u="sng" kern="1200" dirty="0">
              <a:solidFill>
                <a:schemeClr val="tx1"/>
              </a:solidFill>
              <a:latin typeface="+mn-lt"/>
              <a:ea typeface="+mn-ea"/>
              <a:cs typeface="+mn-cs"/>
            </a:endParaRPr>
          </a:p>
        </p:txBody>
      </p:sp>
    </p:spTree>
    <p:extLst>
      <p:ext uri="{BB962C8B-B14F-4D97-AF65-F5344CB8AC3E}">
        <p14:creationId xmlns:p14="http://schemas.microsoft.com/office/powerpoint/2010/main" val="923368047"/>
      </p:ext>
    </p:extLst>
  </p:cSld>
  <p:clrMapOvr>
    <a:masterClrMapping/>
  </p:clrMapOvr>
  <mc:AlternateContent xmlns:mc="http://schemas.openxmlformats.org/markup-compatibility/2006">
    <mc:Choice xmlns:p14="http://schemas.microsoft.com/office/powerpoint/2010/main" Requires="p14">
      <p:transition>
        <p14:shred/>
        <p:sndAc>
          <p:stSnd>
            <p:snd r:embed="rId2" name="applause.wav"/>
          </p:stSnd>
        </p:sndAc>
      </p:transition>
    </mc:Choice>
    <mc:Fallback>
      <p:transition>
        <p:fade/>
        <p:sndAc>
          <p:stSnd>
            <p:snd r:embed="rId2" name="applaus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635BB-B74E-4E76-A768-10DFE8E30B60}"/>
              </a:ext>
            </a:extLst>
          </p:cNvPr>
          <p:cNvSpPr>
            <a:spLocks noGrp="1"/>
          </p:cNvSpPr>
          <p:nvPr>
            <p:ph type="title"/>
          </p:nvPr>
        </p:nvSpPr>
        <p:spPr/>
        <p:txBody>
          <a:bodyPr/>
          <a:lstStyle/>
          <a:p>
            <a:r>
              <a:rPr lang="en-GB" sz="4800" b="1" dirty="0"/>
              <a:t>Marriage</a:t>
            </a:r>
            <a:r>
              <a:rPr lang="en-GB" dirty="0"/>
              <a:t> </a:t>
            </a:r>
          </a:p>
        </p:txBody>
      </p:sp>
      <p:sp>
        <p:nvSpPr>
          <p:cNvPr id="3" name="Content Placeholder 2">
            <a:extLst>
              <a:ext uri="{FF2B5EF4-FFF2-40B4-BE49-F238E27FC236}">
                <a16:creationId xmlns:a16="http://schemas.microsoft.com/office/drawing/2014/main" id="{A7642EAE-B73A-4CCD-AE40-059CE3514A85}"/>
              </a:ext>
            </a:extLst>
          </p:cNvPr>
          <p:cNvSpPr>
            <a:spLocks noGrp="1"/>
          </p:cNvSpPr>
          <p:nvPr>
            <p:ph idx="1"/>
          </p:nvPr>
        </p:nvSpPr>
        <p:spPr/>
        <p:txBody>
          <a:bodyPr>
            <a:normAutofit fontScale="85000" lnSpcReduction="20000"/>
          </a:bodyPr>
          <a:lstStyle/>
          <a:p>
            <a:pPr marL="0" indent="0">
              <a:buNone/>
            </a:pPr>
            <a:r>
              <a:rPr lang="en-GB" dirty="0"/>
              <a:t> </a:t>
            </a:r>
            <a:r>
              <a:rPr lang="en-GB" b="1" dirty="0"/>
              <a:t>Marriage</a:t>
            </a:r>
            <a:r>
              <a:rPr lang="en-GB" dirty="0"/>
              <a:t> is a legally recognized social contract between two people, traditionally based on a sexual relationship and implying a permanence of the union. Marriage is a cultural universal, and like family, it takes many forms. </a:t>
            </a:r>
          </a:p>
          <a:p>
            <a:r>
              <a:rPr lang="en-GB" dirty="0"/>
              <a:t>Marriage is one of the universal social institutions established to control and regulate the life of mankind. It is closely associated with the institution of family. </a:t>
            </a:r>
            <a:r>
              <a:rPr lang="en-GB" dirty="0" err="1"/>
              <a:t>Infact</a:t>
            </a:r>
            <a:r>
              <a:rPr lang="en-GB" dirty="0"/>
              <a:t> both the institutions are complementary to each other. It is an institution with different implications in different cultures. Its purposes, functions and forms may differ from society to society but it is present everywhere as an institution.</a:t>
            </a:r>
          </a:p>
          <a:p>
            <a:r>
              <a:rPr lang="en-GB" b="1" dirty="0"/>
              <a:t>Definition of Marriage by Authors</a:t>
            </a:r>
          </a:p>
          <a:p>
            <a:r>
              <a:rPr lang="en-GB" b="1" dirty="0"/>
              <a:t>Westermarck</a:t>
            </a:r>
            <a:r>
              <a:rPr lang="en-GB" dirty="0"/>
              <a:t> in 'History of Human marriage' defines marriage as the more or less durable connection between male and female lasting beyond the mere act of propagation till after the birth of offspring. According to </a:t>
            </a:r>
            <a:r>
              <a:rPr lang="en-GB" b="1" dirty="0"/>
              <a:t>Malinowski</a:t>
            </a:r>
            <a:r>
              <a:rPr lang="en-GB" dirty="0"/>
              <a:t> marriage is a contract for the production and maintenance of children. </a:t>
            </a:r>
            <a:r>
              <a:rPr lang="en-GB" b="1" dirty="0"/>
              <a:t>Robert Lowie</a:t>
            </a:r>
            <a:r>
              <a:rPr lang="en-GB" dirty="0"/>
              <a:t> describes marriage as a relatively permanent bond between permissible mates.</a:t>
            </a:r>
          </a:p>
          <a:p>
            <a:pPr marL="0" indent="0">
              <a:buNone/>
            </a:pPr>
            <a:endParaRPr lang="en-GB" dirty="0"/>
          </a:p>
        </p:txBody>
      </p:sp>
    </p:spTree>
    <p:extLst>
      <p:ext uri="{BB962C8B-B14F-4D97-AF65-F5344CB8AC3E}">
        <p14:creationId xmlns:p14="http://schemas.microsoft.com/office/powerpoint/2010/main" val="12353301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bomb.wav"/>
          </p:stSnd>
        </p:sndAc>
      </p:transition>
    </mc:Choice>
    <mc:Fallback>
      <p:transition spd="slow">
        <p:fade/>
        <p:sndAc>
          <p:stSnd>
            <p:snd r:embed="rId2" name="bomb.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0422-8CCF-4A04-8964-44D82257DC01}"/>
              </a:ext>
            </a:extLst>
          </p:cNvPr>
          <p:cNvSpPr>
            <a:spLocks noGrp="1"/>
          </p:cNvSpPr>
          <p:nvPr>
            <p:ph type="title"/>
          </p:nvPr>
        </p:nvSpPr>
        <p:spPr>
          <a:xfrm>
            <a:off x="839788" y="457200"/>
            <a:ext cx="10749869" cy="834571"/>
          </a:xfrm>
        </p:spPr>
        <p:txBody>
          <a:bodyPr>
            <a:normAutofit/>
          </a:bodyPr>
          <a:lstStyle/>
          <a:p>
            <a:r>
              <a:rPr lang="en-GB" sz="4800" b="1" u="sng" dirty="0">
                <a:latin typeface="+mn-lt"/>
              </a:rPr>
              <a:t>Types of marriage </a:t>
            </a:r>
          </a:p>
        </p:txBody>
      </p:sp>
      <p:pic>
        <p:nvPicPr>
          <p:cNvPr id="1026" name="Picture 2">
            <a:extLst>
              <a:ext uri="{FF2B5EF4-FFF2-40B4-BE49-F238E27FC236}">
                <a16:creationId xmlns:a16="http://schemas.microsoft.com/office/drawing/2014/main" id="{7C07B4FA-A17F-480D-AF14-D488D2861E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295" y="1468877"/>
            <a:ext cx="11293812" cy="5058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88613"/>
      </p:ext>
    </p:extLst>
  </p:cSld>
  <p:clrMapOvr>
    <a:masterClrMapping/>
  </p:clrMapOvr>
  <mc:AlternateContent xmlns:mc="http://schemas.openxmlformats.org/markup-compatibility/2006">
    <mc:Choice xmlns:p14="http://schemas.microsoft.com/office/powerpoint/2010/main" Requires="p14">
      <p:transition>
        <p14:shred/>
        <p:sndAc>
          <p:stSnd>
            <p:snd r:embed="rId3" name="bomb.wav"/>
          </p:stSnd>
        </p:sndAc>
      </p:transition>
    </mc:Choice>
    <mc:Fallback>
      <p:transition>
        <p:fade/>
        <p:sndAc>
          <p:stSnd>
            <p:snd r:embed="rId3" name="bomb.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6C36F9-3BBA-48B7-B59D-BC357A3D6CF4}"/>
              </a:ext>
            </a:extLst>
          </p:cNvPr>
          <p:cNvSpPr/>
          <p:nvPr/>
        </p:nvSpPr>
        <p:spPr>
          <a:xfrm>
            <a:off x="87549" y="78714"/>
            <a:ext cx="11692647" cy="3046988"/>
          </a:xfrm>
          <a:prstGeom prst="rect">
            <a:avLst/>
          </a:prstGeom>
        </p:spPr>
        <p:txBody>
          <a:bodyPr wrap="square">
            <a:spAutoFit/>
          </a:bodyPr>
          <a:lstStyle/>
          <a:p>
            <a:pPr algn="just"/>
            <a:r>
              <a:rPr lang="en-GB" sz="3200" b="1" i="0" dirty="0">
                <a:solidFill>
                  <a:srgbClr val="000000"/>
                </a:solidFill>
                <a:effectLst/>
                <a:latin typeface="Calibri" panose="020F0502020204030204" pitchFamily="34" charset="0"/>
                <a:cs typeface="Calibri" panose="020F0502020204030204" pitchFamily="34" charset="0"/>
              </a:rPr>
              <a:t>Polygyny</a:t>
            </a:r>
          </a:p>
          <a:p>
            <a:r>
              <a:rPr lang="en-GB" sz="3200" b="0" i="0" dirty="0">
                <a:solidFill>
                  <a:srgbClr val="000000"/>
                </a:solidFill>
                <a:effectLst/>
                <a:latin typeface="Calibri" panose="020F0502020204030204" pitchFamily="34" charset="0"/>
                <a:cs typeface="Calibri" panose="020F0502020204030204" pitchFamily="34" charset="0"/>
              </a:rPr>
              <a:t>Polygyny is a form of marriage in which one man married more than one woman at a given time. Polygyny is more popular than polyandry but not as universal as monogamy. It was a common practice in ancient civilizations. At present it may be present in primitive tribes like Crow Indians, </a:t>
            </a:r>
            <a:r>
              <a:rPr lang="en-GB" sz="3200" b="0" i="0" dirty="0" err="1">
                <a:solidFill>
                  <a:srgbClr val="000000"/>
                </a:solidFill>
                <a:effectLst/>
                <a:latin typeface="Calibri" panose="020F0502020204030204" pitchFamily="34" charset="0"/>
                <a:cs typeface="Calibri" panose="020F0502020204030204" pitchFamily="34" charset="0"/>
              </a:rPr>
              <a:t>Baigas</a:t>
            </a:r>
            <a:r>
              <a:rPr lang="en-GB" sz="3200" b="0" i="0" dirty="0">
                <a:solidFill>
                  <a:srgbClr val="000000"/>
                </a:solidFill>
                <a:effectLst/>
                <a:latin typeface="Calibri" panose="020F0502020204030204" pitchFamily="34" charset="0"/>
                <a:cs typeface="Calibri" panose="020F0502020204030204" pitchFamily="34" charset="0"/>
              </a:rPr>
              <a:t> and </a:t>
            </a:r>
            <a:r>
              <a:rPr lang="en-GB" sz="3200" b="0" i="0" dirty="0" err="1">
                <a:solidFill>
                  <a:srgbClr val="000000"/>
                </a:solidFill>
                <a:effectLst/>
                <a:latin typeface="Calibri" panose="020F0502020204030204" pitchFamily="34" charset="0"/>
                <a:cs typeface="Calibri" panose="020F0502020204030204" pitchFamily="34" charset="0"/>
              </a:rPr>
              <a:t>Gonds</a:t>
            </a:r>
            <a:r>
              <a:rPr lang="en-GB" sz="3200" b="0" i="0" dirty="0">
                <a:solidFill>
                  <a:srgbClr val="000000"/>
                </a:solidFill>
                <a:effectLst/>
                <a:latin typeface="Calibri" panose="020F0502020204030204" pitchFamily="34" charset="0"/>
                <a:cs typeface="Calibri" panose="020F0502020204030204" pitchFamily="34" charset="0"/>
              </a:rPr>
              <a:t> of India. Polygyny is of two types:</a:t>
            </a:r>
            <a:endParaRPr lang="en-GB" sz="3200" dirty="0">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5D631FB4-0808-4ECD-A1C1-702F1C1179D5}"/>
              </a:ext>
            </a:extLst>
          </p:cNvPr>
          <p:cNvSpPr/>
          <p:nvPr/>
        </p:nvSpPr>
        <p:spPr>
          <a:xfrm>
            <a:off x="244812" y="3337945"/>
            <a:ext cx="11378120" cy="2677656"/>
          </a:xfrm>
          <a:prstGeom prst="rect">
            <a:avLst/>
          </a:prstGeom>
        </p:spPr>
        <p:txBody>
          <a:bodyPr wrap="square">
            <a:spAutoFit/>
          </a:bodyPr>
          <a:lstStyle/>
          <a:p>
            <a:pPr algn="just"/>
            <a:r>
              <a:rPr lang="en-GB" sz="2400" b="1" i="0" dirty="0">
                <a:solidFill>
                  <a:srgbClr val="000000"/>
                </a:solidFill>
                <a:effectLst/>
              </a:rPr>
              <a:t>Sororal polygyny</a:t>
            </a:r>
          </a:p>
          <a:p>
            <a:pPr algn="just"/>
            <a:r>
              <a:rPr lang="en-GB" sz="2400" b="0" i="0" dirty="0">
                <a:solidFill>
                  <a:srgbClr val="000000"/>
                </a:solidFill>
                <a:effectLst/>
              </a:rPr>
              <a:t>It is a type of marriage in which the wives are invariably the sisters. It is often called sororate. The Latin word Soror stands for sister. When several sisters are simultaneously or potentially the spouses of the same man the practice is called sororate. It is usually observed in those tribes that pay a high bride price.</a:t>
            </a:r>
            <a:br>
              <a:rPr lang="en-GB" sz="2400" dirty="0"/>
            </a:br>
            <a:r>
              <a:rPr lang="en-GB" sz="2400" b="1" i="0" dirty="0">
                <a:solidFill>
                  <a:srgbClr val="000000"/>
                </a:solidFill>
                <a:effectLst/>
              </a:rPr>
              <a:t>Non-sororal polygyny</a:t>
            </a:r>
          </a:p>
          <a:p>
            <a:r>
              <a:rPr lang="en-GB" sz="2400" b="0" i="0" dirty="0">
                <a:solidFill>
                  <a:srgbClr val="000000"/>
                </a:solidFill>
                <a:effectLst/>
              </a:rPr>
              <a:t>It is a type of marriage in which the wives are not related as the sisters.</a:t>
            </a:r>
            <a:endParaRPr lang="en-GB" sz="2400" dirty="0"/>
          </a:p>
        </p:txBody>
      </p:sp>
    </p:spTree>
    <p:extLst>
      <p:ext uri="{BB962C8B-B14F-4D97-AF65-F5344CB8AC3E}">
        <p14:creationId xmlns:p14="http://schemas.microsoft.com/office/powerpoint/2010/main" val="2763312538"/>
      </p:ext>
    </p:extLst>
  </p:cSld>
  <p:clrMapOvr>
    <a:masterClrMapping/>
  </p:clrMapOvr>
  <mc:AlternateContent xmlns:mc="http://schemas.openxmlformats.org/markup-compatibility/2006">
    <mc:Choice xmlns:p14="http://schemas.microsoft.com/office/powerpoint/2010/main" Requires="p14">
      <p:transition spd="slow" p14:dur="1250">
        <p14:reveal/>
        <p:sndAc>
          <p:stSnd>
            <p:snd r:embed="rId2" name="bomb.wav"/>
          </p:stSnd>
        </p:sndAc>
      </p:transition>
    </mc:Choice>
    <mc:Fallback>
      <p:transition spd="slow">
        <p:fade/>
        <p:sndAc>
          <p:stSnd>
            <p:snd r:embed="rId2" name="bomb.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98A72C-CFFF-49E9-8F90-D8412C355561}"/>
              </a:ext>
            </a:extLst>
          </p:cNvPr>
          <p:cNvSpPr/>
          <p:nvPr/>
        </p:nvSpPr>
        <p:spPr>
          <a:xfrm>
            <a:off x="254540" y="554477"/>
            <a:ext cx="11682919" cy="1938992"/>
          </a:xfrm>
          <a:prstGeom prst="rect">
            <a:avLst/>
          </a:prstGeom>
        </p:spPr>
        <p:txBody>
          <a:bodyPr wrap="square">
            <a:spAutoFit/>
          </a:bodyPr>
          <a:lstStyle/>
          <a:p>
            <a:pPr algn="just"/>
            <a:br>
              <a:rPr lang="en-GB" sz="2400" b="1" i="0" dirty="0">
                <a:solidFill>
                  <a:srgbClr val="000000"/>
                </a:solidFill>
                <a:effectLst/>
                <a:latin typeface="Calibri" panose="020F0502020204030204" pitchFamily="34" charset="0"/>
                <a:cs typeface="Calibri" panose="020F0502020204030204" pitchFamily="34" charset="0"/>
              </a:rPr>
            </a:br>
            <a:r>
              <a:rPr lang="en-GB" sz="2400" b="1" i="0" dirty="0">
                <a:solidFill>
                  <a:srgbClr val="000000"/>
                </a:solidFill>
                <a:effectLst/>
                <a:latin typeface="Calibri" panose="020F0502020204030204" pitchFamily="34" charset="0"/>
                <a:cs typeface="Calibri" panose="020F0502020204030204" pitchFamily="34" charset="0"/>
              </a:rPr>
              <a:t>Polyandry</a:t>
            </a:r>
          </a:p>
          <a:p>
            <a:r>
              <a:rPr lang="en-GB" sz="2400" b="0" i="0" dirty="0">
                <a:solidFill>
                  <a:srgbClr val="000000"/>
                </a:solidFill>
                <a:effectLst/>
                <a:latin typeface="Calibri" panose="020F0502020204030204" pitchFamily="34" charset="0"/>
                <a:cs typeface="Calibri" panose="020F0502020204030204" pitchFamily="34" charset="0"/>
              </a:rPr>
              <a:t>Polyandry is the marriage of one woman with several men. It is practiced among the Marquesan Islanders of Polynesia, The Bahama of Africa and tribes of Samoa. In India among tribes of </a:t>
            </a:r>
            <a:r>
              <a:rPr lang="en-GB" sz="2400" b="0" i="0" dirty="0" err="1">
                <a:solidFill>
                  <a:srgbClr val="000000"/>
                </a:solidFill>
                <a:effectLst/>
                <a:latin typeface="Calibri" panose="020F0502020204030204" pitchFamily="34" charset="0"/>
                <a:cs typeface="Calibri" panose="020F0502020204030204" pitchFamily="34" charset="0"/>
              </a:rPr>
              <a:t>Tiyan</a:t>
            </a:r>
            <a:r>
              <a:rPr lang="en-GB" sz="2400" b="0" i="0" dirty="0">
                <a:solidFill>
                  <a:srgbClr val="000000"/>
                </a:solidFill>
                <a:effectLst/>
                <a:latin typeface="Calibri" panose="020F0502020204030204" pitchFamily="34" charset="0"/>
                <a:cs typeface="Calibri" panose="020F0502020204030204" pitchFamily="34" charset="0"/>
              </a:rPr>
              <a:t>, Toda, Kota, </a:t>
            </a:r>
            <a:r>
              <a:rPr lang="en-GB" sz="2400" b="0" i="0" dirty="0" err="1">
                <a:solidFill>
                  <a:srgbClr val="000000"/>
                </a:solidFill>
                <a:effectLst/>
                <a:latin typeface="Calibri" panose="020F0502020204030204" pitchFamily="34" charset="0"/>
                <a:cs typeface="Calibri" panose="020F0502020204030204" pitchFamily="34" charset="0"/>
              </a:rPr>
              <a:t>Khasa</a:t>
            </a:r>
            <a:r>
              <a:rPr lang="en-GB" sz="2400" b="0" i="0" dirty="0">
                <a:solidFill>
                  <a:srgbClr val="000000"/>
                </a:solidFill>
                <a:effectLst/>
                <a:latin typeface="Calibri" panose="020F0502020204030204" pitchFamily="34" charset="0"/>
                <a:cs typeface="Calibri" panose="020F0502020204030204" pitchFamily="34" charset="0"/>
              </a:rPr>
              <a:t> and Ladakhi Bota it is still prevalent. Polyandry is of two.</a:t>
            </a:r>
            <a:endParaRPr lang="en-GB" sz="24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7F0CD20C-DAD6-4CB9-9139-EFB17EAE3918}"/>
              </a:ext>
            </a:extLst>
          </p:cNvPr>
          <p:cNvSpPr txBox="1"/>
          <p:nvPr/>
        </p:nvSpPr>
        <p:spPr>
          <a:xfrm>
            <a:off x="254539" y="2514599"/>
            <a:ext cx="11204643" cy="461665"/>
          </a:xfrm>
          <a:prstGeom prst="rect">
            <a:avLst/>
          </a:prstGeom>
          <a:noFill/>
        </p:spPr>
        <p:txBody>
          <a:bodyPr wrap="square" rtlCol="0">
            <a:spAutoFit/>
          </a:bodyPr>
          <a:lstStyle/>
          <a:p>
            <a:r>
              <a:rPr lang="en-GB" sz="2400" kern="1200" dirty="0">
                <a:solidFill>
                  <a:schemeClr val="tx1"/>
                </a:solidFill>
                <a:latin typeface="+mn-lt"/>
                <a:ea typeface="+mn-ea"/>
                <a:cs typeface="+mn-cs"/>
              </a:rPr>
              <a:t>Fraternal polyandry and non fraternal polyandry.</a:t>
            </a:r>
            <a:endParaRPr lang="en-US" sz="2400" kern="1200" dirty="0">
              <a:solidFill>
                <a:schemeClr val="tx1"/>
              </a:solidFill>
              <a:latin typeface="+mn-lt"/>
              <a:ea typeface="+mn-ea"/>
              <a:cs typeface="+mn-cs"/>
            </a:endParaRPr>
          </a:p>
        </p:txBody>
      </p:sp>
      <p:sp>
        <p:nvSpPr>
          <p:cNvPr id="9" name="Rectangle 8">
            <a:extLst>
              <a:ext uri="{FF2B5EF4-FFF2-40B4-BE49-F238E27FC236}">
                <a16:creationId xmlns:a16="http://schemas.microsoft.com/office/drawing/2014/main" id="{3D4183CC-4B86-4A05-B117-3D81FFA6F33B}"/>
              </a:ext>
            </a:extLst>
          </p:cNvPr>
          <p:cNvSpPr/>
          <p:nvPr/>
        </p:nvSpPr>
        <p:spPr>
          <a:xfrm>
            <a:off x="254539" y="2997394"/>
            <a:ext cx="11128443" cy="3693319"/>
          </a:xfrm>
          <a:prstGeom prst="rect">
            <a:avLst/>
          </a:prstGeom>
        </p:spPr>
        <p:txBody>
          <a:bodyPr wrap="square">
            <a:spAutoFit/>
          </a:bodyPr>
          <a:lstStyle/>
          <a:p>
            <a:pPr algn="just"/>
            <a:r>
              <a:rPr lang="en-GB" b="1" i="0" dirty="0">
                <a:solidFill>
                  <a:srgbClr val="000000"/>
                </a:solidFill>
                <a:effectLst/>
                <a:latin typeface="Verdana" panose="020B0604030504040204" pitchFamily="34" charset="0"/>
              </a:rPr>
              <a:t>Fraternal polyandry</a:t>
            </a:r>
          </a:p>
          <a:p>
            <a:pPr algn="just"/>
            <a:r>
              <a:rPr lang="en-GB" b="0" i="0" dirty="0">
                <a:solidFill>
                  <a:srgbClr val="000000"/>
                </a:solidFill>
                <a:effectLst/>
                <a:latin typeface="Verdana" panose="020B0604030504040204" pitchFamily="34" charset="0"/>
              </a:rPr>
              <a:t>When several brothers share the same wife, the practice can be called fraternal polyandry. This practice of being mate, actual or potential to one's husband's brothers is called levirate. It is prevalent among the </a:t>
            </a:r>
            <a:r>
              <a:rPr lang="en-GB" b="0" i="0" dirty="0" err="1">
                <a:solidFill>
                  <a:srgbClr val="000000"/>
                </a:solidFill>
                <a:effectLst/>
                <a:latin typeface="Verdana" panose="020B0604030504040204" pitchFamily="34" charset="0"/>
              </a:rPr>
              <a:t>Todas</a:t>
            </a:r>
            <a:r>
              <a:rPr lang="en-GB" b="0" i="0" dirty="0">
                <a:solidFill>
                  <a:srgbClr val="000000"/>
                </a:solidFill>
                <a:effectLst/>
                <a:latin typeface="Verdana" panose="020B0604030504040204" pitchFamily="34" charset="0"/>
              </a:rPr>
              <a:t> in India.</a:t>
            </a:r>
            <a:br>
              <a:rPr lang="en-GB" dirty="0"/>
            </a:br>
            <a:r>
              <a:rPr lang="en-GB" b="1" i="0" dirty="0">
                <a:solidFill>
                  <a:srgbClr val="000000"/>
                </a:solidFill>
                <a:effectLst/>
                <a:latin typeface="Verdana" panose="020B0604030504040204" pitchFamily="34" charset="0"/>
              </a:rPr>
              <a:t>Non - fraternal polyandry</a:t>
            </a:r>
          </a:p>
          <a:p>
            <a:r>
              <a:rPr lang="en-GB" b="0" i="0" dirty="0">
                <a:solidFill>
                  <a:srgbClr val="000000"/>
                </a:solidFill>
                <a:effectLst/>
                <a:latin typeface="Verdana" panose="020B0604030504040204" pitchFamily="34" charset="0"/>
              </a:rPr>
              <a:t>In this type the husbands need not have any close relationship prior to the marriage. The wife goes to spend some time with each husband. So long as a woman lives with one of her husbands, the others have no claim over her. Polyandry has its own implications. It gives rise to the problem of determining biological paternity of the child. Among the </a:t>
            </a:r>
            <a:r>
              <a:rPr lang="en-GB" b="0" i="0" dirty="0" err="1">
                <a:solidFill>
                  <a:srgbClr val="000000"/>
                </a:solidFill>
                <a:effectLst/>
                <a:latin typeface="Verdana" panose="020B0604030504040204" pitchFamily="34" charset="0"/>
              </a:rPr>
              <a:t>Todas</a:t>
            </a:r>
            <a:r>
              <a:rPr lang="en-GB" b="0" i="0" dirty="0">
                <a:solidFill>
                  <a:srgbClr val="000000"/>
                </a:solidFill>
                <a:effectLst/>
                <a:latin typeface="Verdana" panose="020B0604030504040204" pitchFamily="34" charset="0"/>
              </a:rPr>
              <a:t> one of the husbands goes through what is called a bow and arrow ceremony with the woman and thereby becomes the legal father of her child. Among the Samoans, the children after the first few years are given the liberty to choose their parents for their permanent stay. The selected parent becomes the actual father of the children.</a:t>
            </a:r>
            <a:endParaRPr lang="en-GB" dirty="0"/>
          </a:p>
        </p:txBody>
      </p:sp>
    </p:spTree>
    <p:extLst>
      <p:ext uri="{BB962C8B-B14F-4D97-AF65-F5344CB8AC3E}">
        <p14:creationId xmlns:p14="http://schemas.microsoft.com/office/powerpoint/2010/main" val="4048862425"/>
      </p:ext>
    </p:extLst>
  </p:cSld>
  <p:clrMapOvr>
    <a:masterClrMapping/>
  </p:clrMapOvr>
  <mc:AlternateContent xmlns:mc="http://schemas.openxmlformats.org/markup-compatibility/2006">
    <mc:Choice xmlns:p14="http://schemas.microsoft.com/office/powerpoint/2010/main" Requires="p14">
      <p:transition>
        <p14:warp dir="in"/>
        <p:sndAc>
          <p:stSnd>
            <p:snd r:embed="rId2" name="chimes.wav"/>
          </p:stSnd>
        </p:sndAc>
      </p:transition>
    </mc:Choice>
    <mc:Fallback>
      <p:transition>
        <p:fade/>
        <p:sndAc>
          <p:stSnd>
            <p:snd r:embed="rId2"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10C961-EAE3-437B-AA50-33A6116B1472}"/>
              </a:ext>
            </a:extLst>
          </p:cNvPr>
          <p:cNvSpPr/>
          <p:nvPr/>
        </p:nvSpPr>
        <p:spPr>
          <a:xfrm>
            <a:off x="278860" y="447474"/>
            <a:ext cx="11634280" cy="5693866"/>
          </a:xfrm>
          <a:prstGeom prst="rect">
            <a:avLst/>
          </a:prstGeom>
        </p:spPr>
        <p:txBody>
          <a:bodyPr wrap="square">
            <a:spAutoFit/>
          </a:bodyPr>
          <a:lstStyle/>
          <a:p>
            <a:pPr algn="just"/>
            <a:br>
              <a:rPr lang="en-GB" sz="2800" b="1" i="0" dirty="0">
                <a:solidFill>
                  <a:srgbClr val="000000"/>
                </a:solidFill>
                <a:effectLst/>
                <a:latin typeface="Calibri" panose="020F0502020204030204" pitchFamily="34" charset="0"/>
                <a:cs typeface="Calibri" panose="020F0502020204030204" pitchFamily="34" charset="0"/>
              </a:rPr>
            </a:br>
            <a:r>
              <a:rPr lang="en-GB" sz="2800" b="1" i="0" dirty="0">
                <a:solidFill>
                  <a:srgbClr val="000000"/>
                </a:solidFill>
                <a:effectLst/>
                <a:latin typeface="Calibri" panose="020F0502020204030204" pitchFamily="34" charset="0"/>
                <a:cs typeface="Calibri" panose="020F0502020204030204" pitchFamily="34" charset="0"/>
              </a:rPr>
              <a:t>Monogamy</a:t>
            </a:r>
          </a:p>
          <a:p>
            <a:r>
              <a:rPr lang="en-GB" sz="2800" b="0" i="0" dirty="0">
                <a:solidFill>
                  <a:srgbClr val="000000"/>
                </a:solidFill>
                <a:effectLst/>
                <a:latin typeface="Calibri" panose="020F0502020204030204" pitchFamily="34" charset="0"/>
                <a:cs typeface="Calibri" panose="020F0502020204030204" pitchFamily="34" charset="0"/>
              </a:rPr>
              <a:t>Monogamy is a form of marriage in which one man marries the woman. It is most common form of the marriage found among in the societies around the world. According to Westermarck monogamy is as old as humanity. Monogamy is universally practiced providing marital opportunity and satisfaction to all the individuals. It promotes love and affection between husband and wife. It contributes to family peace, solidarity and happiness. Monogamous marriage is stable and long lasting. It is free from conflicts that are commonly found in polyandrous and polygamous families. Monogamous marriage gives greater attention to the socialization of their children. Women are given very low position in polygyny where their rights are never recognized. In monogamy women enjoy better social status. There are two types of monogamy.</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5459547"/>
      </p:ext>
    </p:extLst>
  </p:cSld>
  <p:clrMapOvr>
    <a:masterClrMapping/>
  </p:clrMapOvr>
  <mc:AlternateContent xmlns:mc="http://schemas.openxmlformats.org/markup-compatibility/2006">
    <mc:Choice xmlns:p14="http://schemas.microsoft.com/office/powerpoint/2010/main" Requires="p14">
      <p:transition spd="slow" p14:dur="1600">
        <p:blinds dir="vert"/>
        <p:sndAc>
          <p:stSnd>
            <p:snd r:embed="rId2" name="chimes.wav"/>
          </p:stSnd>
        </p:sndAc>
      </p:transition>
    </mc:Choice>
    <mc:Fallback>
      <p:transition spd="slow">
        <p:blinds dir="vert"/>
        <p:sndAc>
          <p:stSnd>
            <p:snd r:embed="rId2"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083C01-B514-4CAF-811A-420B4AB5FFF1}"/>
              </a:ext>
            </a:extLst>
          </p:cNvPr>
          <p:cNvSpPr/>
          <p:nvPr/>
        </p:nvSpPr>
        <p:spPr>
          <a:xfrm>
            <a:off x="287593" y="366623"/>
            <a:ext cx="11739715" cy="6124754"/>
          </a:xfrm>
          <a:prstGeom prst="rect">
            <a:avLst/>
          </a:prstGeom>
        </p:spPr>
        <p:txBody>
          <a:bodyPr wrap="square">
            <a:spAutoFit/>
          </a:bodyPr>
          <a:lstStyle/>
          <a:p>
            <a:pPr algn="just"/>
            <a:r>
              <a:rPr lang="en-GB" sz="2800" b="1" i="0" dirty="0">
                <a:solidFill>
                  <a:srgbClr val="000000"/>
                </a:solidFill>
                <a:effectLst/>
                <a:latin typeface="Verdana" panose="020B0604030504040204" pitchFamily="34" charset="0"/>
              </a:rPr>
              <a:t>Serial monogamy</a:t>
            </a:r>
          </a:p>
          <a:p>
            <a:pPr algn="just"/>
            <a:r>
              <a:rPr lang="en-GB" sz="2800" b="0" i="0" dirty="0">
                <a:solidFill>
                  <a:srgbClr val="000000"/>
                </a:solidFill>
                <a:effectLst/>
                <a:latin typeface="Verdana" panose="020B0604030504040204" pitchFamily="34" charset="0"/>
              </a:rPr>
              <a:t>In many societies individuals are permitted to marry again often on the death of the first spouse or after divorce but they cannot have more than one spouse at one and the same time.</a:t>
            </a:r>
            <a:br>
              <a:rPr lang="en-GB" sz="2800" dirty="0"/>
            </a:br>
            <a:r>
              <a:rPr lang="en-GB" sz="2800" b="1" i="0" dirty="0">
                <a:solidFill>
                  <a:srgbClr val="000000"/>
                </a:solidFill>
                <a:effectLst/>
                <a:latin typeface="Verdana" panose="020B0604030504040204" pitchFamily="34" charset="0"/>
              </a:rPr>
              <a:t>Straight monogamy:</a:t>
            </a:r>
          </a:p>
          <a:p>
            <a:pPr algn="just"/>
            <a:r>
              <a:rPr lang="en-GB" sz="2800" b="0" i="0" dirty="0">
                <a:solidFill>
                  <a:srgbClr val="000000"/>
                </a:solidFill>
                <a:effectLst/>
                <a:latin typeface="Verdana" panose="020B0604030504040204" pitchFamily="34" charset="0"/>
              </a:rPr>
              <a:t>In straight monogamy the remarriage of the individuals is not allowed.</a:t>
            </a:r>
            <a:br>
              <a:rPr lang="en-GB" sz="2800" dirty="0"/>
            </a:br>
            <a:br>
              <a:rPr lang="en-GB" sz="2800" dirty="0"/>
            </a:br>
            <a:br>
              <a:rPr lang="en-GB" sz="2800" dirty="0"/>
            </a:br>
            <a:r>
              <a:rPr lang="en-GB" sz="2800" b="1" i="0" dirty="0">
                <a:solidFill>
                  <a:srgbClr val="000000"/>
                </a:solidFill>
                <a:effectLst/>
                <a:latin typeface="Verdana" panose="020B0604030504040204" pitchFamily="34" charset="0"/>
              </a:rPr>
              <a:t>Group Marriage</a:t>
            </a:r>
          </a:p>
          <a:p>
            <a:r>
              <a:rPr lang="en-GB" sz="2800" b="0" i="0" dirty="0">
                <a:solidFill>
                  <a:srgbClr val="000000"/>
                </a:solidFill>
                <a:effectLst/>
                <a:latin typeface="Verdana" panose="020B0604030504040204" pitchFamily="34" charset="0"/>
              </a:rPr>
              <a:t>Group marriage means the marriage of two or more women with two or more men. Here the husbands are common husbands and wives are common wives. Children are regarded as the children of the entire group as a whole.</a:t>
            </a:r>
            <a:endParaRPr lang="en-GB" sz="2800" dirty="0"/>
          </a:p>
        </p:txBody>
      </p:sp>
    </p:spTree>
    <p:extLst>
      <p:ext uri="{BB962C8B-B14F-4D97-AF65-F5344CB8AC3E}">
        <p14:creationId xmlns:p14="http://schemas.microsoft.com/office/powerpoint/2010/main" val="231023005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sndAc>
          <p:stSnd>
            <p:snd r:embed="rId2" name="arrow.wav"/>
          </p:stSnd>
        </p:sndAc>
      </p:transition>
    </mc:Choice>
    <mc:Fallback>
      <p:transition spd="slow">
        <p:fade/>
        <p:sndAc>
          <p:stSnd>
            <p:snd r:embed="rId2" name="arrow.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D1181B-9094-4BE3-BD23-90BC557A4A8E}"/>
              </a:ext>
            </a:extLst>
          </p:cNvPr>
          <p:cNvSpPr>
            <a:spLocks noGrp="1"/>
          </p:cNvSpPr>
          <p:nvPr>
            <p:ph type="title"/>
          </p:nvPr>
        </p:nvSpPr>
        <p:spPr/>
        <p:txBody>
          <a:bodyPr/>
          <a:lstStyle/>
          <a:p>
            <a:r>
              <a:rPr lang="en-GB" dirty="0">
                <a:latin typeface="Arial Black" panose="020B0A04020102020204" pitchFamily="34" charset="0"/>
              </a:rPr>
              <a:t>Rules of marriage </a:t>
            </a:r>
          </a:p>
        </p:txBody>
      </p:sp>
      <p:sp>
        <p:nvSpPr>
          <p:cNvPr id="7" name="TextBox 6">
            <a:extLst>
              <a:ext uri="{FF2B5EF4-FFF2-40B4-BE49-F238E27FC236}">
                <a16:creationId xmlns:a16="http://schemas.microsoft.com/office/drawing/2014/main" id="{4C897BB4-6403-4066-8E84-F77C57027859}"/>
              </a:ext>
            </a:extLst>
          </p:cNvPr>
          <p:cNvSpPr txBox="1"/>
          <p:nvPr/>
        </p:nvSpPr>
        <p:spPr>
          <a:xfrm>
            <a:off x="1231490" y="1920978"/>
            <a:ext cx="6942803" cy="2492990"/>
          </a:xfrm>
          <a:prstGeom prst="rect">
            <a:avLst/>
          </a:prstGeom>
          <a:noFill/>
        </p:spPr>
        <p:txBody>
          <a:bodyPr wrap="square" rtlCol="0">
            <a:spAutoFit/>
          </a:bodyPr>
          <a:lstStyle/>
          <a:p>
            <a:pPr marL="342900" indent="-342900">
              <a:buFont typeface="Arial" panose="020B0604020202020204" pitchFamily="34" charset="0"/>
              <a:buChar char="•"/>
            </a:pPr>
            <a:endParaRPr lang="en-US" sz="2400" dirty="0"/>
          </a:p>
          <a:p>
            <a:pPr marL="571500" indent="-571500">
              <a:buFont typeface="Arial" panose="020B0604020202020204" pitchFamily="34" charset="0"/>
              <a:buChar char="•"/>
            </a:pPr>
            <a:r>
              <a:rPr lang="en-US" sz="4400" dirty="0">
                <a:latin typeface="Arial Black" panose="020B0A04020102020204" pitchFamily="34" charset="0"/>
              </a:rPr>
              <a:t>Exogamy                                </a:t>
            </a:r>
          </a:p>
          <a:p>
            <a:pPr marL="571500" indent="-571500">
              <a:buFont typeface="Arial" panose="020B0604020202020204" pitchFamily="34" charset="0"/>
              <a:buChar char="•"/>
            </a:pPr>
            <a:endParaRPr lang="en-US" sz="4400" kern="1200" dirty="0">
              <a:solidFill>
                <a:schemeClr val="tx1"/>
              </a:solidFill>
              <a:latin typeface="Arial Black" panose="020B0A04020102020204" pitchFamily="34" charset="0"/>
            </a:endParaRPr>
          </a:p>
          <a:p>
            <a:pPr marL="571500" indent="-571500">
              <a:buFont typeface="Arial" panose="020B0604020202020204" pitchFamily="34" charset="0"/>
              <a:buChar char="•"/>
            </a:pPr>
            <a:r>
              <a:rPr lang="en-US" sz="4400" dirty="0">
                <a:latin typeface="Arial Black" panose="020B0A04020102020204" pitchFamily="34" charset="0"/>
              </a:rPr>
              <a:t>Endogamy</a:t>
            </a:r>
          </a:p>
        </p:txBody>
      </p:sp>
    </p:spTree>
    <p:extLst>
      <p:ext uri="{BB962C8B-B14F-4D97-AF65-F5344CB8AC3E}">
        <p14:creationId xmlns:p14="http://schemas.microsoft.com/office/powerpoint/2010/main" val="1396851181"/>
      </p:ext>
    </p:extLst>
  </p:cSld>
  <p:clrMapOvr>
    <a:masterClrMapping/>
  </p:clrMapOvr>
  <mc:AlternateContent xmlns:mc="http://schemas.openxmlformats.org/markup-compatibility/2006">
    <mc:Choice xmlns:p14="http://schemas.microsoft.com/office/powerpoint/2010/main" Requires="p14">
      <p:transition spd="slow" p14:dur="1500">
        <p14:glitter pattern="hexagon"/>
        <p:sndAc>
          <p:stSnd>
            <p:snd r:embed="rId2" name="coin.wav"/>
          </p:stSnd>
        </p:sndAc>
      </p:transition>
    </mc:Choice>
    <mc:Fallback>
      <p:transition spd="slow">
        <p:fade/>
        <p:sndAc>
          <p:stSnd>
            <p:snd r:embed="rId2" name="coin.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9B58B8-7CC6-4C8C-A1CF-F155969F5FB4}"/>
              </a:ext>
            </a:extLst>
          </p:cNvPr>
          <p:cNvSpPr/>
          <p:nvPr/>
        </p:nvSpPr>
        <p:spPr>
          <a:xfrm>
            <a:off x="420329" y="751344"/>
            <a:ext cx="11142405" cy="6001643"/>
          </a:xfrm>
          <a:prstGeom prst="rect">
            <a:avLst/>
          </a:prstGeom>
        </p:spPr>
        <p:txBody>
          <a:bodyPr wrap="square">
            <a:spAutoFit/>
          </a:bodyPr>
          <a:lstStyle/>
          <a:p>
            <a:pPr algn="just"/>
            <a:r>
              <a:rPr lang="en-GB" sz="2400" b="1" i="0" dirty="0">
                <a:solidFill>
                  <a:srgbClr val="000000"/>
                </a:solidFill>
                <a:effectLst/>
                <a:latin typeface="Verdana" panose="020B0604030504040204" pitchFamily="34" charset="0"/>
              </a:rPr>
              <a:t>Exogamy:</a:t>
            </a:r>
          </a:p>
          <a:p>
            <a:pPr algn="just"/>
            <a:r>
              <a:rPr lang="en-GB" sz="2400" b="0" i="0" dirty="0">
                <a:solidFill>
                  <a:srgbClr val="000000"/>
                </a:solidFill>
                <a:effectLst/>
                <a:latin typeface="Verdana" panose="020B0604030504040204" pitchFamily="34" charset="0"/>
              </a:rPr>
              <a:t>It is a rule of marriage in which an individual has to marry outside his own group. It prohibits marrying within the group. The so-called blood relatives shall neither have marital connections nor sexual contacts among themselves.</a:t>
            </a:r>
          </a:p>
          <a:p>
            <a:pPr algn="just"/>
            <a:r>
              <a:rPr lang="en-GB" sz="2400" b="1" i="0" dirty="0">
                <a:solidFill>
                  <a:srgbClr val="000000"/>
                </a:solidFill>
                <a:effectLst/>
                <a:latin typeface="Verdana" panose="020B0604030504040204" pitchFamily="34" charset="0"/>
              </a:rPr>
              <a:t>Forms of exogamy:</a:t>
            </a:r>
          </a:p>
          <a:p>
            <a:pPr algn="just"/>
            <a:r>
              <a:rPr lang="en-GB" sz="2400" b="1" i="0" dirty="0">
                <a:solidFill>
                  <a:srgbClr val="000000"/>
                </a:solidFill>
                <a:effectLst/>
                <a:latin typeface="Verdana" panose="020B0604030504040204" pitchFamily="34" charset="0"/>
              </a:rPr>
              <a:t>Gotra Exogamy:</a:t>
            </a:r>
            <a:r>
              <a:rPr lang="en-GB" sz="2400" b="0" i="0" dirty="0">
                <a:solidFill>
                  <a:srgbClr val="000000"/>
                </a:solidFill>
                <a:effectLst/>
                <a:latin typeface="Verdana" panose="020B0604030504040204" pitchFamily="34" charset="0"/>
              </a:rPr>
              <a:t> The Hindu practice of one marrying outside one's own gotra.</a:t>
            </a:r>
          </a:p>
          <a:p>
            <a:pPr algn="just"/>
            <a:r>
              <a:rPr lang="en-GB" sz="2400" b="1" i="0" dirty="0" err="1">
                <a:solidFill>
                  <a:srgbClr val="000000"/>
                </a:solidFill>
                <a:effectLst/>
                <a:latin typeface="Verdana" panose="020B0604030504040204" pitchFamily="34" charset="0"/>
              </a:rPr>
              <a:t>Pravara</a:t>
            </a:r>
            <a:r>
              <a:rPr lang="en-GB" sz="2400" b="1" i="0" dirty="0">
                <a:solidFill>
                  <a:srgbClr val="000000"/>
                </a:solidFill>
                <a:effectLst/>
                <a:latin typeface="Verdana" panose="020B0604030504040204" pitchFamily="34" charset="0"/>
              </a:rPr>
              <a:t> Exogamy:</a:t>
            </a:r>
            <a:r>
              <a:rPr lang="en-GB" sz="2400" b="0" i="0" dirty="0">
                <a:solidFill>
                  <a:srgbClr val="000000"/>
                </a:solidFill>
                <a:effectLst/>
                <a:latin typeface="Verdana" panose="020B0604030504040204" pitchFamily="34" charset="0"/>
              </a:rPr>
              <a:t> Those who belong to the same </a:t>
            </a:r>
            <a:r>
              <a:rPr lang="en-GB" sz="2400" b="0" i="0" dirty="0" err="1">
                <a:solidFill>
                  <a:srgbClr val="000000"/>
                </a:solidFill>
                <a:effectLst/>
                <a:latin typeface="Verdana" panose="020B0604030504040204" pitchFamily="34" charset="0"/>
              </a:rPr>
              <a:t>pravara</a:t>
            </a:r>
            <a:r>
              <a:rPr lang="en-GB" sz="2400" b="0" i="0" dirty="0">
                <a:solidFill>
                  <a:srgbClr val="000000"/>
                </a:solidFill>
                <a:effectLst/>
                <a:latin typeface="Verdana" panose="020B0604030504040204" pitchFamily="34" charset="0"/>
              </a:rPr>
              <a:t> cannot marry among themselves.</a:t>
            </a:r>
          </a:p>
          <a:p>
            <a:pPr algn="just"/>
            <a:r>
              <a:rPr lang="en-GB" sz="2400" b="1" i="0" dirty="0">
                <a:solidFill>
                  <a:srgbClr val="000000"/>
                </a:solidFill>
                <a:effectLst/>
                <a:latin typeface="Verdana" panose="020B0604030504040204" pitchFamily="34" charset="0"/>
              </a:rPr>
              <a:t>Village Exogamy:</a:t>
            </a:r>
            <a:r>
              <a:rPr lang="en-GB" sz="2400" b="0" i="0" dirty="0">
                <a:solidFill>
                  <a:srgbClr val="000000"/>
                </a:solidFill>
                <a:effectLst/>
                <a:latin typeface="Verdana" panose="020B0604030504040204" pitchFamily="34" charset="0"/>
              </a:rPr>
              <a:t> Many Indian tribes like </a:t>
            </a:r>
            <a:r>
              <a:rPr lang="en-GB" sz="2400" b="0" i="0" dirty="0" err="1">
                <a:solidFill>
                  <a:srgbClr val="000000"/>
                </a:solidFill>
                <a:effectLst/>
                <a:latin typeface="Verdana" panose="020B0604030504040204" pitchFamily="34" charset="0"/>
              </a:rPr>
              <a:t>Naga,Garo,Munda</a:t>
            </a:r>
            <a:r>
              <a:rPr lang="en-GB" sz="2400" b="0" i="0" dirty="0">
                <a:solidFill>
                  <a:srgbClr val="000000"/>
                </a:solidFill>
                <a:effectLst/>
                <a:latin typeface="Verdana" panose="020B0604030504040204" pitchFamily="34" charset="0"/>
              </a:rPr>
              <a:t> etc have the practice of marrying outside their village.</a:t>
            </a:r>
          </a:p>
          <a:p>
            <a:pPr algn="just"/>
            <a:r>
              <a:rPr lang="en-GB" sz="2400" b="1" i="0" dirty="0" err="1">
                <a:solidFill>
                  <a:srgbClr val="000000"/>
                </a:solidFill>
                <a:effectLst/>
                <a:latin typeface="Verdana" panose="020B0604030504040204" pitchFamily="34" charset="0"/>
              </a:rPr>
              <a:t>Pinda</a:t>
            </a:r>
            <a:r>
              <a:rPr lang="en-GB" sz="2400" b="1" i="0" dirty="0">
                <a:solidFill>
                  <a:srgbClr val="000000"/>
                </a:solidFill>
                <a:effectLst/>
                <a:latin typeface="Verdana" panose="020B0604030504040204" pitchFamily="34" charset="0"/>
              </a:rPr>
              <a:t> Exogamy:</a:t>
            </a:r>
            <a:r>
              <a:rPr lang="en-GB" sz="2400" b="0" i="0" dirty="0">
                <a:solidFill>
                  <a:srgbClr val="000000"/>
                </a:solidFill>
                <a:effectLst/>
                <a:latin typeface="Verdana" panose="020B0604030504040204" pitchFamily="34" charset="0"/>
              </a:rPr>
              <a:t> Those who belong to the same panda or </a:t>
            </a:r>
            <a:r>
              <a:rPr lang="en-GB" sz="2400" b="0" i="0" dirty="0" err="1">
                <a:solidFill>
                  <a:srgbClr val="000000"/>
                </a:solidFill>
                <a:effectLst/>
                <a:latin typeface="Verdana" panose="020B0604030504040204" pitchFamily="34" charset="0"/>
              </a:rPr>
              <a:t>sapinda</a:t>
            </a:r>
            <a:r>
              <a:rPr lang="en-GB" sz="2400" b="0" i="0" dirty="0">
                <a:solidFill>
                  <a:srgbClr val="000000"/>
                </a:solidFill>
                <a:effectLst/>
                <a:latin typeface="Verdana" panose="020B0604030504040204" pitchFamily="34" charset="0"/>
              </a:rPr>
              <a:t>( common parentage) cannot marry within themselves.</a:t>
            </a:r>
          </a:p>
          <a:p>
            <a:br>
              <a:rPr lang="en-GB" sz="2400" dirty="0"/>
            </a:br>
            <a:endParaRPr lang="en-GB" sz="2400" dirty="0"/>
          </a:p>
        </p:txBody>
      </p:sp>
    </p:spTree>
    <p:extLst>
      <p:ext uri="{BB962C8B-B14F-4D97-AF65-F5344CB8AC3E}">
        <p14:creationId xmlns:p14="http://schemas.microsoft.com/office/powerpoint/2010/main" val="604337124"/>
      </p:ext>
    </p:extLst>
  </p:cSld>
  <p:clrMapOvr>
    <a:masterClrMapping/>
  </p:clrMapOvr>
  <mc:AlternateContent xmlns:mc="http://schemas.openxmlformats.org/markup-compatibility/2006">
    <mc:Choice xmlns:p15="http://schemas.microsoft.com/office/powerpoint/2012/main" Requires="p15">
      <p:transition>
        <p15:prstTrans prst="fallOver"/>
        <p:sndAc>
          <p:stSnd>
            <p:snd r:embed="rId2" name="chimes.wav"/>
          </p:stSnd>
        </p:sndAc>
      </p:transition>
    </mc:Choice>
    <mc:Fallback>
      <p:transition>
        <p:fade/>
        <p:sndAc>
          <p:stSnd>
            <p:snd r:embed="rId2" name="chimes.wav"/>
          </p:stSnd>
        </p:sndAc>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TotalTime>
  <Words>1119</Words>
  <Application>Microsoft Office PowerPoint</Application>
  <PresentationFormat>Widescreen</PresentationFormat>
  <Paragraphs>49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Verdana</vt:lpstr>
      <vt:lpstr>Office Theme</vt:lpstr>
      <vt:lpstr>Social Institutions </vt:lpstr>
      <vt:lpstr>Marriage </vt:lpstr>
      <vt:lpstr>Types of marriage </vt:lpstr>
      <vt:lpstr>PowerPoint Presentation</vt:lpstr>
      <vt:lpstr>PowerPoint Presentation</vt:lpstr>
      <vt:lpstr>PowerPoint Presentation</vt:lpstr>
      <vt:lpstr>PowerPoint Presentation</vt:lpstr>
      <vt:lpstr>Rules of marriage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dc:title>
  <dc:creator>Payel Sarkar</dc:creator>
  <cp:lastModifiedBy>Payel Sarkar</cp:lastModifiedBy>
  <cp:revision>14</cp:revision>
  <dcterms:created xsi:type="dcterms:W3CDTF">2020-06-28T07:02:00Z</dcterms:created>
  <dcterms:modified xsi:type="dcterms:W3CDTF">2020-06-28T11:19:34Z</dcterms:modified>
</cp:coreProperties>
</file>